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12"/>
  </p:notesMasterIdLst>
  <p:sldIdLst>
    <p:sldId id="262" r:id="rId2"/>
    <p:sldId id="267" r:id="rId3"/>
    <p:sldId id="282" r:id="rId4"/>
    <p:sldId id="288" r:id="rId5"/>
    <p:sldId id="291" r:id="rId6"/>
    <p:sldId id="294" r:id="rId7"/>
    <p:sldId id="289" r:id="rId8"/>
    <p:sldId id="290" r:id="rId9"/>
    <p:sldId id="292" r:id="rId10"/>
    <p:sldId id="293" r:id="rId11"/>
  </p:sldIdLst>
  <p:sldSz cx="9144000" cy="5715000" type="screen16x10"/>
  <p:notesSz cx="6858000" cy="9144000"/>
  <p:embeddedFontLst>
    <p:embeddedFont>
      <p:font typeface="Roboto" panose="02010600030101010101" charset="0"/>
      <p:regular r:id="rId13"/>
      <p:bold r:id="rId14"/>
      <p:italic r:id="rId15"/>
      <p:boldItalic r:id="rId16"/>
    </p:embeddedFont>
    <p:embeddedFont>
      <p:font typeface="思源黑体 CN Regular" panose="02010600030101010101" charset="-122"/>
      <p:regular r:id="rId17"/>
    </p:embeddedFont>
    <p:embeddedFont>
      <p:font typeface="思源黑体 CN Light" panose="02010600030101010101" charset="-122"/>
      <p:regular r:id="rId18"/>
    </p:embeddedFont>
    <p:embeddedFont>
      <p:font typeface="Roboto Condensed Bold" panose="02010600030101010101" charset="0"/>
      <p:bold r:id="rId19"/>
    </p:embeddedFont>
    <p:embeddedFont>
      <p:font typeface="Roboto Light" panose="02010600030101010101" charset="0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思源黑体 CN Bold" panose="02010600030101010101" charset="-1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621"/>
    <a:srgbClr val="8BC34A"/>
    <a:srgbClr val="CDDC39"/>
    <a:srgbClr val="107ECA"/>
    <a:srgbClr val="EF2C72"/>
    <a:srgbClr val="249CDB"/>
    <a:srgbClr val="009587"/>
    <a:srgbClr val="13735A"/>
    <a:srgbClr val="7DFFF3"/>
    <a:srgbClr val="21C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876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701CC-2576-4E25-BFA7-2BAA02E0BC94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4901-947E-4EE0-ADEB-A336EF8A5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识别模块对传入的图片进行灰度化处理，之后使用正脸识别的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级联分类器对传入的图象进行处理，采集眼、鼻、口等五官特征，从而找到人脸区域（可同时获取多个）。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Opencv</a:t>
            </a:r>
            <a:r>
              <a:rPr lang="zh-CN" altLang="en-US" dirty="0" smtClean="0"/>
              <a:t>兼容多种版本信息，覆盖了从</a:t>
            </a:r>
            <a:r>
              <a:rPr lang="en-US" altLang="zh-CN" dirty="0" smtClean="0"/>
              <a:t>arm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mips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指令集的所有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架构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4901-947E-4EE0-ADEB-A336EF8A5B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9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识别模块对传入的图片进行灰度化处理，之后使用正脸识别的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级联分类器对传入的图象进行处理，采集眼、鼻、口等五官特征，从而找到人脸区域（可同时获取多个）。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4901-947E-4EE0-ADEB-A336EF8A5B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58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识别模块对传入的图片进行灰度化处理，之后使用正脸识别的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级联分类器对传入的图象进行处理，采集眼、鼻、口等五官特征，从而找到人脸区域（可同时获取多个）。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4901-947E-4EE0-ADEB-A336EF8A5B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5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可以看出，在低亮度以及人脸过小的情况下可能识别效果不理想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4901-947E-4EE0-ADEB-A336EF8A5B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68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今后还会继续开发，当然首先要有时间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4901-947E-4EE0-ADEB-A336EF8A5B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7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5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3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0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6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21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6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3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2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0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12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CCCED-28E9-4A14-9EE3-503620F4B519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146F6-B893-4F5A-9647-FC117E39B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5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jpeg"/><Relationship Id="rId10" Type="http://schemas.openxmlformats.org/officeDocument/2006/relationships/image" Target="../media/image27.png"/><Relationship Id="rId4" Type="http://schemas.openxmlformats.org/officeDocument/2006/relationships/image" Target="../media/image22.emf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-828000" y="-2542500"/>
            <a:ext cx="10800000" cy="10800000"/>
          </a:xfrm>
          <a:prstGeom prst="ellipse">
            <a:avLst/>
          </a:prstGeom>
          <a:solidFill>
            <a:srgbClr val="02A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tile tx="0" ty="-228600" sx="36000" sy="3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882000" y="591388"/>
            <a:ext cx="7380000" cy="4608000"/>
          </a:xfrm>
          <a:prstGeom prst="roundRect">
            <a:avLst>
              <a:gd name="adj" fmla="val 949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2000" y="735388"/>
            <a:ext cx="7200000" cy="4320000"/>
          </a:xfrm>
          <a:prstGeom prst="roundRect">
            <a:avLst>
              <a:gd name="adj" fmla="val 1488"/>
            </a:avLst>
          </a:prstGeom>
          <a:solidFill>
            <a:schemeClr val="bg1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04614" y="2202364"/>
            <a:ext cx="5282250" cy="1636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4400" b="1" dirty="0" smtClean="0">
                <a:latin typeface="Roboto Condensed Bold" pitchFamily="2" charset="0"/>
                <a:ea typeface="思源黑体 CN Bold" panose="02010600030101010101" charset="-122"/>
              </a:rPr>
              <a:t>基于</a:t>
            </a:r>
            <a:r>
              <a:rPr lang="en-US" altLang="zh-CN" sz="4400" b="1" dirty="0" smtClean="0">
                <a:latin typeface="Roboto Condensed Bold" pitchFamily="2" charset="0"/>
                <a:ea typeface="思源黑体 CN Bold" panose="02010600030101010101" charset="-122"/>
              </a:rPr>
              <a:t>Android</a:t>
            </a:r>
            <a:r>
              <a:rPr lang="zh-CN" altLang="en-US" sz="4400" b="1" dirty="0" smtClean="0">
                <a:latin typeface="Roboto Condensed Bold" pitchFamily="2" charset="0"/>
                <a:ea typeface="思源黑体 CN Bold" panose="02010600030101010101" charset="-122"/>
              </a:rPr>
              <a:t>平台的</a:t>
            </a:r>
            <a:endParaRPr lang="en-US" altLang="zh-CN" sz="4400" b="1" dirty="0" smtClean="0">
              <a:latin typeface="Roboto Condensed Bold" pitchFamily="2" charset="0"/>
              <a:ea typeface="思源黑体 CN Bold" panose="02010600030101010101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400" b="1" dirty="0">
                <a:latin typeface="Roboto Condensed Bold" pitchFamily="2" charset="0"/>
                <a:ea typeface="思源黑体 CN Bold" panose="02010600030101010101" charset="-122"/>
              </a:rPr>
              <a:t>人</a:t>
            </a:r>
            <a:r>
              <a:rPr lang="zh-CN" altLang="en-US" sz="4400" b="1" dirty="0" smtClean="0">
                <a:latin typeface="Roboto Condensed Bold" pitchFamily="2" charset="0"/>
                <a:ea typeface="思源黑体 CN Bold" panose="02010600030101010101" charset="-122"/>
              </a:rPr>
              <a:t>脸识别程序</a:t>
            </a:r>
            <a:endParaRPr lang="zh-CN" altLang="en-US" sz="4400" b="1" dirty="0">
              <a:latin typeface="Roboto Condensed Bold" pitchFamily="2" charset="0"/>
              <a:ea typeface="思源黑体 CN Bold" panose="02010600030101010101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697657" y="3871210"/>
            <a:ext cx="5748686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647610" y="3894775"/>
            <a:ext cx="4956027" cy="39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组员：卢嵩 曾宇涛 何玥 杨健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7610" y="1663382"/>
            <a:ext cx="2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BUAAMC-Team6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1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11" grpId="0" animBg="1"/>
      <p:bldP spid="10" grpId="0" animBg="1"/>
      <p:bldP spid="10" grpId="1" animBg="1"/>
      <p:bldP spid="13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9505668">
            <a:off x="6611001" y="-1832138"/>
            <a:ext cx="5245023" cy="5146837"/>
            <a:chOff x="188858" y="568163"/>
            <a:chExt cx="5245023" cy="5146837"/>
          </a:xfrm>
        </p:grpSpPr>
        <p:grpSp>
          <p:nvGrpSpPr>
            <p:cNvPr id="3" name="组合 2"/>
            <p:cNvGrpSpPr/>
            <p:nvPr/>
          </p:nvGrpSpPr>
          <p:grpSpPr>
            <a:xfrm>
              <a:off x="188858" y="568163"/>
              <a:ext cx="5245023" cy="5146837"/>
              <a:chOff x="188858" y="568163"/>
              <a:chExt cx="5245023" cy="514683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88858" y="568163"/>
                <a:ext cx="5245023" cy="5146837"/>
                <a:chOff x="188858" y="568163"/>
                <a:chExt cx="5245023" cy="5146837"/>
              </a:xfrm>
            </p:grpSpPr>
            <p:grpSp>
              <p:nvGrpSpPr>
                <p:cNvPr id="7" name="卡片"/>
                <p:cNvGrpSpPr/>
                <p:nvPr/>
              </p:nvGrpSpPr>
              <p:grpSpPr>
                <a:xfrm>
                  <a:off x="188858" y="568163"/>
                  <a:ext cx="5184000" cy="5146837"/>
                  <a:chOff x="72317" y="568163"/>
                  <a:chExt cx="5184000" cy="5146837"/>
                </a:xfrm>
              </p:grpSpPr>
              <p:sp>
                <p:nvSpPr>
                  <p:cNvPr id="13" name="阴影"/>
                  <p:cNvSpPr/>
                  <p:nvPr/>
                </p:nvSpPr>
                <p:spPr>
                  <a:xfrm>
                    <a:off x="72317" y="568163"/>
                    <a:ext cx="5184000" cy="5146837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317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  <p:sp>
                <p:nvSpPr>
                  <p:cNvPr id="14" name="纸"/>
                  <p:cNvSpPr/>
                  <p:nvPr/>
                </p:nvSpPr>
                <p:spPr>
                  <a:xfrm>
                    <a:off x="379696" y="572878"/>
                    <a:ext cx="4569245" cy="4569245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77800" dist="63500" dir="5400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4713881" y="4150573"/>
                  <a:ext cx="720000" cy="728400"/>
                  <a:chOff x="4713881" y="4150573"/>
                  <a:chExt cx="720000" cy="728400"/>
                </a:xfrm>
              </p:grpSpPr>
              <p:sp>
                <p:nvSpPr>
                  <p:cNvPr id="9" name="椭圆 8"/>
                  <p:cNvSpPr/>
                  <p:nvPr/>
                </p:nvSpPr>
                <p:spPr>
                  <a:xfrm>
                    <a:off x="4713881" y="4158973"/>
                    <a:ext cx="720000" cy="720000"/>
                  </a:xfrm>
                  <a:prstGeom prst="ellipse">
                    <a:avLst/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4777196" y="4150573"/>
                    <a:ext cx="576000" cy="576000"/>
                    <a:chOff x="4777480" y="4150573"/>
                    <a:chExt cx="576000" cy="576000"/>
                  </a:xfrm>
                </p:grpSpPr>
                <p:sp>
                  <p:nvSpPr>
                    <p:cNvPr id="11" name="椭圆 10"/>
                    <p:cNvSpPr/>
                    <p:nvPr/>
                  </p:nvSpPr>
                  <p:spPr>
                    <a:xfrm>
                      <a:off x="4777480" y="4150573"/>
                      <a:ext cx="576000" cy="576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254000" algn="ctr" rotWithShape="0">
                        <a:prstClr val="black">
                          <a:alpha val="6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12" name="图片 11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54980" y="4330573"/>
                      <a:ext cx="216000" cy="216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6" name="文本框 5"/>
              <p:cNvSpPr txBox="1"/>
              <p:nvPr/>
            </p:nvSpPr>
            <p:spPr>
              <a:xfrm>
                <a:off x="855878" y="922409"/>
                <a:ext cx="1433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思源黑体 CN Bold" panose="02010600030101010101" charset="-122"/>
                    <a:ea typeface="思源黑体 CN Bold" panose="02010600030101010101" charset="-122"/>
                  </a:rPr>
                  <a:t>人脸检测</a:t>
                </a:r>
                <a:endParaRPr lang="zh-CN" altLang="en-US" sz="2400" b="1" dirty="0">
                  <a:latin typeface="思源黑体 CN Bold" panose="02010600030101010101" charset="-122"/>
                  <a:ea typeface="思源黑体 CN Bold" panose="02010600030101010101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910046" y="1573659"/>
              <a:ext cx="386715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在动态识别中，现采用的是对视频流中每帧图片进行人脸</a:t>
              </a:r>
              <a:r>
                <a:rPr lang="zh-CN" altLang="en-US" dirty="0" smtClean="0"/>
                <a:t>识别，</a:t>
              </a:r>
              <a:r>
                <a:rPr lang="zh-CN" altLang="en-US" dirty="0"/>
                <a:t>动态查找</a:t>
              </a:r>
              <a:r>
                <a:rPr lang="zh-CN" altLang="en-US" dirty="0" smtClean="0"/>
                <a:t>人脸。</a:t>
              </a:r>
              <a:endParaRPr lang="en-US" altLang="zh-CN" dirty="0" smtClean="0"/>
            </a:p>
            <a:p>
              <a:r>
                <a:rPr lang="zh-CN" altLang="en-US" dirty="0"/>
                <a:t>考虑手机处理器性能，可适当降低处理帧</a:t>
              </a:r>
              <a:r>
                <a:rPr lang="zh-CN" altLang="en-US" dirty="0" smtClean="0"/>
                <a:t>数，比如跳五帧识别一帧，这样可以在不影响正常使用的前提下保证识别的正确率。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 rot="2178823">
            <a:off x="6321432" y="2764683"/>
            <a:ext cx="5245023" cy="5146837"/>
            <a:chOff x="188858" y="568163"/>
            <a:chExt cx="5245023" cy="5146837"/>
          </a:xfrm>
        </p:grpSpPr>
        <p:grpSp>
          <p:nvGrpSpPr>
            <p:cNvPr id="16" name="组合 15"/>
            <p:cNvGrpSpPr/>
            <p:nvPr/>
          </p:nvGrpSpPr>
          <p:grpSpPr>
            <a:xfrm>
              <a:off x="188858" y="568163"/>
              <a:ext cx="5245023" cy="5146837"/>
              <a:chOff x="188858" y="568163"/>
              <a:chExt cx="5245023" cy="5146837"/>
            </a:xfrm>
          </p:grpSpPr>
          <p:grpSp>
            <p:nvGrpSpPr>
              <p:cNvPr id="19" name="卡片"/>
              <p:cNvGrpSpPr/>
              <p:nvPr/>
            </p:nvGrpSpPr>
            <p:grpSpPr>
              <a:xfrm>
                <a:off x="188858" y="568163"/>
                <a:ext cx="5184000" cy="5146837"/>
                <a:chOff x="72317" y="568163"/>
                <a:chExt cx="5184000" cy="5146837"/>
              </a:xfrm>
            </p:grpSpPr>
            <p:sp>
              <p:nvSpPr>
                <p:cNvPr id="25" name="阴影"/>
                <p:cNvSpPr/>
                <p:nvPr/>
              </p:nvSpPr>
              <p:spPr>
                <a:xfrm>
                  <a:off x="72317" y="568163"/>
                  <a:ext cx="5184000" cy="5146837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tx1">
                    <a:alpha val="25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26" name="纸"/>
                <p:cNvSpPr/>
                <p:nvPr/>
              </p:nvSpPr>
              <p:spPr>
                <a:xfrm>
                  <a:off x="379696" y="572878"/>
                  <a:ext cx="4569245" cy="4569245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635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4713881" y="4150573"/>
                <a:ext cx="720000" cy="728400"/>
                <a:chOff x="4713881" y="4150573"/>
                <a:chExt cx="720000" cy="728400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4713881" y="4158973"/>
                  <a:ext cx="720000" cy="720000"/>
                </a:xfrm>
                <a:prstGeom prst="ellipse">
                  <a:avLst/>
                </a:prstGeom>
                <a:solidFill>
                  <a:schemeClr val="tx1">
                    <a:alpha val="25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4777196" y="4150573"/>
                  <a:ext cx="576000" cy="576000"/>
                  <a:chOff x="4777480" y="4150573"/>
                  <a:chExt cx="576000" cy="576000"/>
                </a:xfrm>
              </p:grpSpPr>
              <p:sp>
                <p:nvSpPr>
                  <p:cNvPr id="23" name="椭圆 22"/>
                  <p:cNvSpPr/>
                  <p:nvPr/>
                </p:nvSpPr>
                <p:spPr>
                  <a:xfrm>
                    <a:off x="4777480" y="4150573"/>
                    <a:ext cx="576000" cy="576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254000" algn="ctr" rotWithShape="0">
                      <a:prstClr val="black">
                        <a:alpha val="6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54980" y="4330573"/>
                    <a:ext cx="216000" cy="216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7" name="文本框 16"/>
            <p:cNvSpPr txBox="1"/>
            <p:nvPr/>
          </p:nvSpPr>
          <p:spPr>
            <a:xfrm>
              <a:off x="855878" y="922409"/>
              <a:ext cx="1433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思源黑体 CN Bold" panose="02010600030101010101" charset="-122"/>
                  <a:ea typeface="思源黑体 CN Bold" panose="02010600030101010101" charset="-122"/>
                </a:rPr>
                <a:t>人脸检测</a:t>
              </a:r>
              <a:endParaRPr lang="zh-CN" altLang="en-US" sz="2400" b="1" dirty="0">
                <a:latin typeface="思源黑体 CN Bold" panose="02010600030101010101" charset="-122"/>
                <a:ea typeface="思源黑体 CN Bold" panose="02010600030101010101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350" y="1627010"/>
              <a:ext cx="2832350" cy="3251963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904994" y="991719"/>
            <a:ext cx="516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Thank you for Listening !!!</a:t>
            </a:r>
            <a:endParaRPr lang="zh-CN" altLang="en-US" sz="2800" b="1" dirty="0">
              <a:solidFill>
                <a:schemeClr val="bg1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0891" y="1652759"/>
            <a:ext cx="561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特别鸣谢： 吕凯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吴玉彬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Src</a:t>
            </a:r>
            <a:r>
              <a:rPr lang="en-US" altLang="zh-CN" dirty="0" smtClean="0">
                <a:solidFill>
                  <a:schemeClr val="bg1"/>
                </a:solidFill>
              </a:rPr>
              <a:t> link :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https</a:t>
            </a:r>
            <a:r>
              <a:rPr lang="en-US" altLang="zh-CN" dirty="0">
                <a:solidFill>
                  <a:schemeClr val="bg1"/>
                </a:solidFill>
              </a:rPr>
              <a:t>://github.com/BUAAMC14/FaceRecogAPP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511969" y="2555264"/>
            <a:ext cx="576000" cy="57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+</a:t>
            </a:r>
            <a:endParaRPr lang="zh-CN" altLang="en-US" sz="28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78" y="2571028"/>
            <a:ext cx="2271332" cy="22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25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330824"/>
          </a:xfrm>
          <a:prstGeom prst="rect">
            <a:avLst/>
          </a:prstGeom>
          <a:solidFill>
            <a:srgbClr val="107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04000" y="716063"/>
            <a:ext cx="8136000" cy="5389501"/>
            <a:chOff x="374012" y="851647"/>
            <a:chExt cx="8136000" cy="5262882"/>
          </a:xfrm>
        </p:grpSpPr>
        <p:sp>
          <p:nvSpPr>
            <p:cNvPr id="4" name="矩形: 同侧圆角 3"/>
            <p:cNvSpPr/>
            <p:nvPr/>
          </p:nvSpPr>
          <p:spPr>
            <a:xfrm>
              <a:off x="374012" y="851647"/>
              <a:ext cx="8136000" cy="5262882"/>
            </a:xfrm>
            <a:prstGeom prst="round2SameRect">
              <a:avLst>
                <a:gd name="adj1" fmla="val 1151"/>
                <a:gd name="adj2" fmla="val 0"/>
              </a:avLst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同侧圆角 2"/>
            <p:cNvSpPr/>
            <p:nvPr/>
          </p:nvSpPr>
          <p:spPr>
            <a:xfrm>
              <a:off x="612000" y="1030940"/>
              <a:ext cx="7635529" cy="4708363"/>
            </a:xfrm>
            <a:prstGeom prst="round2SameRect">
              <a:avLst>
                <a:gd name="adj1" fmla="val 115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43376" y="315953"/>
            <a:ext cx="598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功能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概览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951319" y="1165412"/>
            <a:ext cx="7216866" cy="3705711"/>
            <a:chOff x="951319" y="1165412"/>
            <a:chExt cx="7216866" cy="370571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19" y="2646777"/>
              <a:ext cx="7216866" cy="2224346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195387" y="1165412"/>
              <a:ext cx="67532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人</a:t>
              </a:r>
              <a:r>
                <a:rPr lang="zh-CN" altLang="en-US" dirty="0" smtClean="0"/>
                <a:t>脸识别分为静态识别和动态识别两个部分</a:t>
              </a:r>
              <a:r>
                <a:rPr lang="en-US" altLang="zh-CN" dirty="0" smtClean="0"/>
                <a:t>.</a:t>
              </a:r>
            </a:p>
            <a:p>
              <a:r>
                <a:rPr lang="zh-CN" altLang="en-US" dirty="0" smtClean="0"/>
                <a:t>静态识别可以通过相册或相机拍照，将照片导入识别模块进行识别，也可以将人脸注册进图片库；动态识别可以跟随相机的拍摄实时分析相机数据流中的图像，并作出识别操作</a:t>
              </a:r>
              <a:r>
                <a:rPr lang="en-US" altLang="zh-CN" dirty="0" smtClean="0"/>
                <a:t>.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283376" y="716063"/>
            <a:ext cx="8136000" cy="5389501"/>
            <a:chOff x="374012" y="851647"/>
            <a:chExt cx="8136000" cy="5262882"/>
          </a:xfrm>
        </p:grpSpPr>
        <p:sp>
          <p:nvSpPr>
            <p:cNvPr id="22" name="矩形: 同侧圆角 3"/>
            <p:cNvSpPr/>
            <p:nvPr/>
          </p:nvSpPr>
          <p:spPr>
            <a:xfrm>
              <a:off x="374012" y="851647"/>
              <a:ext cx="8136000" cy="5262882"/>
            </a:xfrm>
            <a:prstGeom prst="round2SameRect">
              <a:avLst>
                <a:gd name="adj1" fmla="val 1151"/>
                <a:gd name="adj2" fmla="val 0"/>
              </a:avLst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同侧圆角 2"/>
            <p:cNvSpPr/>
            <p:nvPr/>
          </p:nvSpPr>
          <p:spPr>
            <a:xfrm>
              <a:off x="612000" y="1030940"/>
              <a:ext cx="7635529" cy="4708363"/>
            </a:xfrm>
            <a:prstGeom prst="round2SameRect">
              <a:avLst>
                <a:gd name="adj1" fmla="val 115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422752" y="315953"/>
            <a:ext cx="598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人员分工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201121" y="2572748"/>
            <a:ext cx="6276014" cy="1475484"/>
            <a:chOff x="10531976" y="2567073"/>
            <a:chExt cx="6276014" cy="1475484"/>
          </a:xfrm>
        </p:grpSpPr>
        <p:pic>
          <p:nvPicPr>
            <p:cNvPr id="1028" name="Picture 4" descr="http://code.opencv.org/attachments/863/opencv-logo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6707" y="2748358"/>
              <a:ext cx="647744" cy="6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本框 25"/>
            <p:cNvSpPr txBox="1"/>
            <p:nvPr/>
          </p:nvSpPr>
          <p:spPr>
            <a:xfrm>
              <a:off x="12347666" y="357428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曾宇涛</a:t>
              </a:r>
            </a:p>
          </p:txBody>
        </p:sp>
        <p:pic>
          <p:nvPicPr>
            <p:cNvPr id="1030" name="Picture 6" descr="android camera button的圖片搜尋結果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1976" y="2686327"/>
              <a:ext cx="662195" cy="662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/>
            <p:cNvSpPr txBox="1"/>
            <p:nvPr/>
          </p:nvSpPr>
          <p:spPr>
            <a:xfrm>
              <a:off x="10531976" y="3583157"/>
              <a:ext cx="74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何玥</a:t>
              </a:r>
              <a:endParaRPr lang="zh-CN" altLang="en-US" dirty="0"/>
            </a:p>
          </p:txBody>
        </p:sp>
        <p:pic>
          <p:nvPicPr>
            <p:cNvPr id="1032" name="Picture 8" descr="material design upload的圖片搜尋結果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532" y="2567073"/>
              <a:ext cx="900701" cy="90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/>
            <p:cNvSpPr txBox="1"/>
            <p:nvPr/>
          </p:nvSpPr>
          <p:spPr>
            <a:xfrm>
              <a:off x="14300836" y="3583157"/>
              <a:ext cx="68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杨健</a:t>
              </a:r>
              <a:endParaRPr lang="zh-CN" altLang="en-US" dirty="0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49272" y="2666550"/>
              <a:ext cx="701745" cy="701745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5992298" y="3673225"/>
              <a:ext cx="815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卢嵩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519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98333 -0.0066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67" y="-3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97465 -0.0080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33" y="-41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1.11615 2.22222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9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-0.96007 3.3333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95226 2.22222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22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33333E-6 L -0.95868 0.017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92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画圆"/>
          <p:cNvSpPr/>
          <p:nvPr/>
        </p:nvSpPr>
        <p:spPr>
          <a:xfrm>
            <a:off x="-828000" y="-2542500"/>
            <a:ext cx="10800000" cy="1080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02637" y="2472779"/>
            <a:ext cx="5369763" cy="769441"/>
            <a:chOff x="2402637" y="2472779"/>
            <a:chExt cx="5369763" cy="769441"/>
          </a:xfrm>
        </p:grpSpPr>
        <p:sp>
          <p:nvSpPr>
            <p:cNvPr id="9" name="自由: 形状 32"/>
            <p:cNvSpPr/>
            <p:nvPr/>
          </p:nvSpPr>
          <p:spPr>
            <a:xfrm>
              <a:off x="2402637" y="2612547"/>
              <a:ext cx="201923" cy="489905"/>
            </a:xfrm>
            <a:custGeom>
              <a:avLst/>
              <a:gdLst/>
              <a:ahLst/>
              <a:cxnLst/>
              <a:rect l="l" t="t" r="r" b="b"/>
              <a:pathLst>
                <a:path w="201923" h="489905">
                  <a:moveTo>
                    <a:pt x="191207" y="0"/>
                  </a:moveTo>
                  <a:lnTo>
                    <a:pt x="201923" y="0"/>
                  </a:lnTo>
                  <a:lnTo>
                    <a:pt x="118877" y="489905"/>
                  </a:lnTo>
                  <a:lnTo>
                    <a:pt x="57931" y="489905"/>
                  </a:lnTo>
                  <a:lnTo>
                    <a:pt x="129592" y="78693"/>
                  </a:lnTo>
                  <a:lnTo>
                    <a:pt x="0" y="124234"/>
                  </a:lnTo>
                  <a:lnTo>
                    <a:pt x="10381" y="652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686175" y="2472779"/>
              <a:ext cx="40862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思源黑体 CN Bold" panose="02010600030101010101" charset="-122"/>
                  <a:ea typeface="思源黑体 CN Bold" panose="02010600030101010101" charset="-122"/>
                </a:rPr>
                <a:t>静态识别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5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095997" y="1364282"/>
            <a:ext cx="2179457" cy="4248840"/>
            <a:chOff x="6315453" y="1342336"/>
            <a:chExt cx="2179457" cy="4248840"/>
          </a:xfrm>
        </p:grpSpPr>
        <p:pic>
          <p:nvPicPr>
            <p:cNvPr id="2050" name="Picture 2" descr="http://img.qt.baidu.com/hiapk_news/201611/04/581b74743f389~hiapk_autow600~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1" t="9810" r="33239" b="4412"/>
            <a:stretch/>
          </p:blipFill>
          <p:spPr bwMode="auto">
            <a:xfrm>
              <a:off x="6315453" y="1342336"/>
              <a:ext cx="2179457" cy="42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800" y="1654047"/>
              <a:ext cx="1958199" cy="3481243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855878" y="1568731"/>
            <a:ext cx="385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88858" y="568163"/>
            <a:ext cx="5245023" cy="5146837"/>
            <a:chOff x="188858" y="568163"/>
            <a:chExt cx="5245023" cy="5146837"/>
          </a:xfrm>
        </p:grpSpPr>
        <p:grpSp>
          <p:nvGrpSpPr>
            <p:cNvPr id="2" name="组合 1"/>
            <p:cNvGrpSpPr/>
            <p:nvPr/>
          </p:nvGrpSpPr>
          <p:grpSpPr>
            <a:xfrm>
              <a:off x="188858" y="568163"/>
              <a:ext cx="5245023" cy="5146837"/>
              <a:chOff x="188858" y="568163"/>
              <a:chExt cx="5245023" cy="5146837"/>
            </a:xfrm>
          </p:grpSpPr>
          <p:grpSp>
            <p:nvGrpSpPr>
              <p:cNvPr id="6" name="卡片"/>
              <p:cNvGrpSpPr/>
              <p:nvPr/>
            </p:nvGrpSpPr>
            <p:grpSpPr>
              <a:xfrm>
                <a:off x="188858" y="568163"/>
                <a:ext cx="5184000" cy="5146837"/>
                <a:chOff x="72317" y="568163"/>
                <a:chExt cx="5184000" cy="5146837"/>
              </a:xfrm>
            </p:grpSpPr>
            <p:sp>
              <p:nvSpPr>
                <p:cNvPr id="13" name="阴影"/>
                <p:cNvSpPr/>
                <p:nvPr/>
              </p:nvSpPr>
              <p:spPr>
                <a:xfrm>
                  <a:off x="72317" y="568163"/>
                  <a:ext cx="5184000" cy="5146837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tx1">
                    <a:alpha val="25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5" name="纸"/>
                <p:cNvSpPr/>
                <p:nvPr/>
              </p:nvSpPr>
              <p:spPr>
                <a:xfrm>
                  <a:off x="379696" y="572878"/>
                  <a:ext cx="4569245" cy="4569245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635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4713881" y="4150573"/>
                <a:ext cx="720000" cy="728400"/>
                <a:chOff x="4713881" y="4150573"/>
                <a:chExt cx="720000" cy="728400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4713881" y="4158973"/>
                  <a:ext cx="720000" cy="720000"/>
                </a:xfrm>
                <a:prstGeom prst="ellipse">
                  <a:avLst/>
                </a:prstGeom>
                <a:solidFill>
                  <a:schemeClr val="tx1">
                    <a:alpha val="25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4777196" y="4150573"/>
                  <a:ext cx="576000" cy="576000"/>
                  <a:chOff x="4777480" y="4150573"/>
                  <a:chExt cx="576000" cy="576000"/>
                </a:xfrm>
              </p:grpSpPr>
              <p:sp>
                <p:nvSpPr>
                  <p:cNvPr id="8" name="椭圆 7"/>
                  <p:cNvSpPr/>
                  <p:nvPr/>
                </p:nvSpPr>
                <p:spPr>
                  <a:xfrm>
                    <a:off x="4777480" y="4150573"/>
                    <a:ext cx="576000" cy="576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254000" algn="ctr" rotWithShape="0">
                      <a:prstClr val="black">
                        <a:alpha val="6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54980" y="4330573"/>
                    <a:ext cx="216000" cy="216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6" name="文本框 15"/>
            <p:cNvSpPr txBox="1"/>
            <p:nvPr/>
          </p:nvSpPr>
          <p:spPr>
            <a:xfrm>
              <a:off x="855878" y="922409"/>
              <a:ext cx="1433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思源黑体 CN Bold" panose="02010600030101010101" charset="-122"/>
                  <a:ea typeface="思源黑体 CN Bold" panose="02010600030101010101" charset="-122"/>
                </a:rPr>
                <a:t>人脸检测</a:t>
              </a:r>
              <a:endParaRPr lang="zh-CN" altLang="en-US" sz="2400" b="1" dirty="0">
                <a:latin typeface="思源黑体 CN Bold" panose="02010600030101010101" charset="-122"/>
                <a:ea typeface="思源黑体 CN Bold" panose="02010600030101010101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350" y="1627010"/>
              <a:ext cx="2832350" cy="3251963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4" y="1675994"/>
            <a:ext cx="1958199" cy="348124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1675992"/>
            <a:ext cx="1958199" cy="348124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1675992"/>
            <a:ext cx="1958200" cy="348124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66" y="1675993"/>
            <a:ext cx="1958199" cy="348124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85" y="1675991"/>
            <a:ext cx="1960960" cy="34861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05" y="1675990"/>
            <a:ext cx="1960958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rgbClr val="FE5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55878" y="1568731"/>
            <a:ext cx="385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94540" y="208730"/>
            <a:ext cx="8140640" cy="5506270"/>
            <a:chOff x="494540" y="208730"/>
            <a:chExt cx="8140640" cy="5506270"/>
          </a:xfrm>
        </p:grpSpPr>
        <p:grpSp>
          <p:nvGrpSpPr>
            <p:cNvPr id="27" name="组合 26"/>
            <p:cNvGrpSpPr/>
            <p:nvPr/>
          </p:nvGrpSpPr>
          <p:grpSpPr>
            <a:xfrm>
              <a:off x="494540" y="208730"/>
              <a:ext cx="8140640" cy="5506270"/>
              <a:chOff x="656773" y="164485"/>
              <a:chExt cx="8140640" cy="5506270"/>
            </a:xfrm>
          </p:grpSpPr>
          <p:grpSp>
            <p:nvGrpSpPr>
              <p:cNvPr id="6" name="卡片"/>
              <p:cNvGrpSpPr/>
              <p:nvPr/>
            </p:nvGrpSpPr>
            <p:grpSpPr>
              <a:xfrm>
                <a:off x="656773" y="752820"/>
                <a:ext cx="8140640" cy="4917935"/>
                <a:chOff x="540232" y="752820"/>
                <a:chExt cx="8140640" cy="4917935"/>
              </a:xfrm>
            </p:grpSpPr>
            <p:sp>
              <p:nvSpPr>
                <p:cNvPr id="13" name="阴影"/>
                <p:cNvSpPr/>
                <p:nvPr/>
              </p:nvSpPr>
              <p:spPr>
                <a:xfrm>
                  <a:off x="665123" y="752820"/>
                  <a:ext cx="8015749" cy="4917935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tx1">
                    <a:alpha val="25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5" name="纸"/>
                <p:cNvSpPr/>
                <p:nvPr/>
              </p:nvSpPr>
              <p:spPr>
                <a:xfrm>
                  <a:off x="540232" y="752820"/>
                  <a:ext cx="8030027" cy="4581381"/>
                </a:xfrm>
                <a:prstGeom prst="roundRect">
                  <a:avLst>
                    <a:gd name="adj" fmla="val 97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635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</p:grpSp>
          <p:sp>
            <p:nvSpPr>
              <p:cNvPr id="16" name="文本框 15"/>
              <p:cNvSpPr txBox="1"/>
              <p:nvPr/>
            </p:nvSpPr>
            <p:spPr>
              <a:xfrm>
                <a:off x="656773" y="164485"/>
                <a:ext cx="1433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latin typeface="思源黑体 CN Bold" panose="02010600030101010101" charset="-122"/>
                    <a:ea typeface="思源黑体 CN Bold" panose="02010600030101010101" charset="-122"/>
                  </a:rPr>
                  <a:t>人脸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思源黑体 CN Bold" panose="02010600030101010101" charset="-122"/>
                    <a:ea typeface="思源黑体 CN Bold" panose="02010600030101010101" charset="-122"/>
                  </a:rPr>
                  <a:t>识别</a:t>
                </a: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962773" y="1127789"/>
              <a:ext cx="6772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人脸识别功能需要与服务器端进行交互，具体的交互流程如下：</a:t>
              </a:r>
              <a:endParaRPr lang="zh-CN" altLang="en-US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773" y="1750461"/>
              <a:ext cx="7057405" cy="2919780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9334478" y="208730"/>
            <a:ext cx="8140640" cy="5506270"/>
            <a:chOff x="9334478" y="208730"/>
            <a:chExt cx="8140640" cy="5506270"/>
          </a:xfrm>
        </p:grpSpPr>
        <p:grpSp>
          <p:nvGrpSpPr>
            <p:cNvPr id="24" name="组合 23"/>
            <p:cNvGrpSpPr/>
            <p:nvPr/>
          </p:nvGrpSpPr>
          <p:grpSpPr>
            <a:xfrm>
              <a:off x="9334478" y="208730"/>
              <a:ext cx="8140640" cy="5506270"/>
              <a:chOff x="9334478" y="208730"/>
              <a:chExt cx="8140640" cy="5506270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9334478" y="208730"/>
                <a:ext cx="8140640" cy="5506270"/>
                <a:chOff x="494540" y="208730"/>
                <a:chExt cx="8140640" cy="5506270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494540" y="208730"/>
                  <a:ext cx="8140640" cy="5506270"/>
                  <a:chOff x="656773" y="164485"/>
                  <a:chExt cx="8140640" cy="5506270"/>
                </a:xfrm>
              </p:grpSpPr>
              <p:grpSp>
                <p:nvGrpSpPr>
                  <p:cNvPr id="63" name="卡片"/>
                  <p:cNvGrpSpPr/>
                  <p:nvPr/>
                </p:nvGrpSpPr>
                <p:grpSpPr>
                  <a:xfrm>
                    <a:off x="656773" y="752820"/>
                    <a:ext cx="8140640" cy="4917935"/>
                    <a:chOff x="540232" y="752820"/>
                    <a:chExt cx="8140640" cy="4917935"/>
                  </a:xfrm>
                </p:grpSpPr>
                <p:sp>
                  <p:nvSpPr>
                    <p:cNvPr id="65" name="阴影"/>
                    <p:cNvSpPr/>
                    <p:nvPr/>
                  </p:nvSpPr>
                  <p:spPr>
                    <a:xfrm>
                      <a:off x="665123" y="752820"/>
                      <a:ext cx="8015749" cy="4917935"/>
                    </a:xfrm>
                    <a:prstGeom prst="roundRect">
                      <a:avLst>
                        <a:gd name="adj" fmla="val 971"/>
                      </a:avLst>
                    </a:prstGeom>
                    <a:solidFill>
                      <a:schemeClr val="tx1">
                        <a:alpha val="25000"/>
                      </a:schemeClr>
                    </a:solidFill>
                    <a:ln>
                      <a:noFill/>
                    </a:ln>
                    <a:effectLst>
                      <a:softEdge rad="317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 dirty="0"/>
                    </a:p>
                  </p:txBody>
                </p:sp>
                <p:sp>
                  <p:nvSpPr>
                    <p:cNvPr id="66" name="纸"/>
                    <p:cNvSpPr/>
                    <p:nvPr/>
                  </p:nvSpPr>
                  <p:spPr>
                    <a:xfrm>
                      <a:off x="540232" y="752820"/>
                      <a:ext cx="8030027" cy="4581381"/>
                    </a:xfrm>
                    <a:prstGeom prst="roundRect">
                      <a:avLst>
                        <a:gd name="adj" fmla="val 971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177800" dist="63500" dir="5400000" algn="t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 dirty="0"/>
                    </a:p>
                  </p:txBody>
                </p:sp>
              </p:grpSp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656773" y="164485"/>
                    <a:ext cx="14337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dirty="0" smtClean="0">
                        <a:solidFill>
                          <a:schemeClr val="bg1"/>
                        </a:solidFill>
                        <a:latin typeface="思源黑体 CN Bold" panose="02010600030101010101" charset="-122"/>
                        <a:ea typeface="思源黑体 CN Bold" panose="02010600030101010101" charset="-122"/>
                      </a:rPr>
                      <a:t>设计细节</a:t>
                    </a:r>
                    <a:endParaRPr lang="zh-CN" altLang="en-US" sz="2400" b="1" dirty="0">
                      <a:solidFill>
                        <a:schemeClr val="bg1"/>
                      </a:solidFill>
                      <a:latin typeface="思源黑体 CN Bold" panose="02010600030101010101" charset="-122"/>
                      <a:ea typeface="思源黑体 CN Bold" panose="02010600030101010101" charset="-122"/>
                    </a:endParaRPr>
                  </a:p>
                </p:txBody>
              </p:sp>
            </p:grpSp>
            <p:sp>
              <p:nvSpPr>
                <p:cNvPr id="61" name="文本框 60"/>
                <p:cNvSpPr txBox="1"/>
                <p:nvPr/>
              </p:nvSpPr>
              <p:spPr>
                <a:xfrm>
                  <a:off x="962773" y="1127789"/>
                  <a:ext cx="67727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服务端与可语段交互所用的数据结构如下：</a:t>
                  </a:r>
                  <a:endParaRPr lang="zh-CN" altLang="en-US" dirty="0"/>
                </a:p>
              </p:txBody>
            </p:sp>
          </p:grpSp>
          <p:sp>
            <p:nvSpPr>
              <p:cNvPr id="67" name="椭圆 66"/>
              <p:cNvSpPr/>
              <p:nvPr/>
            </p:nvSpPr>
            <p:spPr>
              <a:xfrm>
                <a:off x="16555812" y="4564262"/>
                <a:ext cx="576000" cy="576000"/>
              </a:xfrm>
              <a:prstGeom prst="ellipse">
                <a:avLst/>
              </a:prstGeom>
              <a:solidFill>
                <a:srgbClr val="8BC34A"/>
              </a:solidFill>
              <a:ln>
                <a:noFill/>
              </a:ln>
              <a:effectLst>
                <a:outerShdw blurRad="254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+</a:t>
                </a:r>
                <a:endParaRPr lang="zh-CN" altLang="en-US" sz="2400" dirty="0"/>
              </a:p>
            </p:txBody>
          </p: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5367" y="2202234"/>
              <a:ext cx="7643751" cy="655266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47731" y="3562613"/>
              <a:ext cx="2203519" cy="700533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11877927" y="1748322"/>
              <a:ext cx="317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客户端发送的数据结构</a:t>
              </a:r>
              <a:r>
                <a:rPr lang="en-US" altLang="zh-CN" dirty="0" smtClean="0"/>
                <a:t>Data1</a:t>
              </a:r>
              <a:endParaRPr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1769235" y="3193461"/>
              <a:ext cx="3160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服务器返回的数据结构</a:t>
              </a:r>
              <a:r>
                <a:rPr lang="en-US" altLang="zh-CN" dirty="0" smtClean="0"/>
                <a:t>Data2</a:t>
              </a:r>
              <a:endParaRPr lang="zh-CN" altLang="en-US" dirty="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281424" y="1297883"/>
            <a:ext cx="2179457" cy="4248840"/>
            <a:chOff x="6281424" y="1297883"/>
            <a:chExt cx="2179457" cy="4248840"/>
          </a:xfrm>
        </p:grpSpPr>
        <p:pic>
          <p:nvPicPr>
            <p:cNvPr id="76" name="Picture 2" descr="http://img.qt.baidu.com/hiapk_news/201611/04/581b74743f389~hiapk_autow600~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1" t="9810" r="33239" b="4412"/>
            <a:stretch/>
          </p:blipFill>
          <p:spPr bwMode="auto">
            <a:xfrm>
              <a:off x="6281424" y="1297883"/>
              <a:ext cx="2179457" cy="42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439" y="1598800"/>
              <a:ext cx="1954603" cy="3474850"/>
            </a:xfrm>
            <a:prstGeom prst="rect">
              <a:avLst/>
            </a:prstGeom>
          </p:spPr>
        </p:pic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39" y="1598800"/>
            <a:ext cx="1954603" cy="34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025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98107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62" y="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96684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55878" y="1568731"/>
            <a:ext cx="385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8858" y="568163"/>
            <a:ext cx="5245023" cy="5146837"/>
            <a:chOff x="188858" y="568163"/>
            <a:chExt cx="5245023" cy="5146837"/>
          </a:xfrm>
        </p:grpSpPr>
        <p:grpSp>
          <p:nvGrpSpPr>
            <p:cNvPr id="27" name="组合 26"/>
            <p:cNvGrpSpPr/>
            <p:nvPr/>
          </p:nvGrpSpPr>
          <p:grpSpPr>
            <a:xfrm>
              <a:off x="188858" y="568163"/>
              <a:ext cx="5245023" cy="5146837"/>
              <a:chOff x="188858" y="568163"/>
              <a:chExt cx="5245023" cy="514683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88858" y="568163"/>
                <a:ext cx="5245023" cy="5146837"/>
                <a:chOff x="188858" y="568163"/>
                <a:chExt cx="5245023" cy="5146837"/>
              </a:xfrm>
            </p:grpSpPr>
            <p:grpSp>
              <p:nvGrpSpPr>
                <p:cNvPr id="6" name="卡片"/>
                <p:cNvGrpSpPr/>
                <p:nvPr/>
              </p:nvGrpSpPr>
              <p:grpSpPr>
                <a:xfrm>
                  <a:off x="188858" y="568163"/>
                  <a:ext cx="5184000" cy="5146837"/>
                  <a:chOff x="72317" y="568163"/>
                  <a:chExt cx="5184000" cy="5146837"/>
                </a:xfrm>
              </p:grpSpPr>
              <p:sp>
                <p:nvSpPr>
                  <p:cNvPr id="13" name="阴影"/>
                  <p:cNvSpPr/>
                  <p:nvPr/>
                </p:nvSpPr>
                <p:spPr>
                  <a:xfrm>
                    <a:off x="72317" y="568163"/>
                    <a:ext cx="5184000" cy="5146837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317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  <p:sp>
                <p:nvSpPr>
                  <p:cNvPr id="5" name="纸"/>
                  <p:cNvSpPr/>
                  <p:nvPr/>
                </p:nvSpPr>
                <p:spPr>
                  <a:xfrm>
                    <a:off x="379696" y="572878"/>
                    <a:ext cx="4569245" cy="4569245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77800" dist="63500" dir="5400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>
                  <a:off x="4713881" y="4150573"/>
                  <a:ext cx="720000" cy="728400"/>
                  <a:chOff x="4713881" y="4150573"/>
                  <a:chExt cx="720000" cy="728400"/>
                </a:xfrm>
              </p:grpSpPr>
              <p:sp>
                <p:nvSpPr>
                  <p:cNvPr id="19" name="椭圆 18"/>
                  <p:cNvSpPr/>
                  <p:nvPr/>
                </p:nvSpPr>
                <p:spPr>
                  <a:xfrm>
                    <a:off x="4713881" y="4158973"/>
                    <a:ext cx="720000" cy="720000"/>
                  </a:xfrm>
                  <a:prstGeom prst="ellipse">
                    <a:avLst/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4777196" y="4150573"/>
                    <a:ext cx="576000" cy="576000"/>
                    <a:chOff x="4777480" y="4150573"/>
                    <a:chExt cx="576000" cy="576000"/>
                  </a:xfrm>
                </p:grpSpPr>
                <p:sp>
                  <p:nvSpPr>
                    <p:cNvPr id="8" name="椭圆 7"/>
                    <p:cNvSpPr/>
                    <p:nvPr/>
                  </p:nvSpPr>
                  <p:spPr>
                    <a:xfrm>
                      <a:off x="4777480" y="4150573"/>
                      <a:ext cx="576000" cy="576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254000" algn="ctr" rotWithShape="0">
                        <a:prstClr val="black">
                          <a:alpha val="6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17" name="图片 1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54980" y="4330573"/>
                      <a:ext cx="216000" cy="216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16" name="文本框 15"/>
              <p:cNvSpPr txBox="1"/>
              <p:nvPr/>
            </p:nvSpPr>
            <p:spPr>
              <a:xfrm>
                <a:off x="855878" y="922409"/>
                <a:ext cx="1433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思源黑体 CN Bold" panose="02010600030101010101" charset="-122"/>
                    <a:ea typeface="思源黑体 CN Bold" panose="02010600030101010101" charset="-122"/>
                  </a:rPr>
                  <a:t>人脸</a:t>
                </a:r>
                <a:r>
                  <a:rPr lang="zh-CN" altLang="en-US" sz="2400" b="1" dirty="0">
                    <a:latin typeface="思源黑体 CN Bold" panose="02010600030101010101" charset="-122"/>
                    <a:ea typeface="思源黑体 CN Bold" panose="02010600030101010101" charset="-122"/>
                  </a:rPr>
                  <a:t>注册</a:t>
                </a: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988" y="1639062"/>
              <a:ext cx="3010368" cy="308319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140622" y="1384074"/>
            <a:ext cx="2179457" cy="4248840"/>
            <a:chOff x="6140622" y="1384074"/>
            <a:chExt cx="2179457" cy="4248840"/>
          </a:xfrm>
        </p:grpSpPr>
        <p:pic>
          <p:nvPicPr>
            <p:cNvPr id="2050" name="Picture 2" descr="http://img.qt.baidu.com/hiapk_news/201611/04/581b74743f389~hiapk_autow600~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1" t="9810" r="33239" b="4412"/>
            <a:stretch/>
          </p:blipFill>
          <p:spPr bwMode="auto">
            <a:xfrm>
              <a:off x="6140622" y="1384074"/>
              <a:ext cx="2179457" cy="42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7563" y="1679212"/>
              <a:ext cx="1945574" cy="350715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49" y="1701331"/>
            <a:ext cx="1947888" cy="346291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395" y="1679212"/>
            <a:ext cx="1954526" cy="34850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979" y="1679212"/>
            <a:ext cx="1960540" cy="346291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651" y="1657091"/>
            <a:ext cx="1964270" cy="35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画圆"/>
          <p:cNvSpPr/>
          <p:nvPr/>
        </p:nvSpPr>
        <p:spPr>
          <a:xfrm>
            <a:off x="-828000" y="-2542500"/>
            <a:ext cx="10800000" cy="1080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6175" y="2472779"/>
            <a:ext cx="4086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动态识别</a:t>
            </a:r>
            <a:endParaRPr lang="zh-CN" altLang="en-US" sz="4400" b="1" dirty="0">
              <a:solidFill>
                <a:schemeClr val="bg1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" name="自由: 形状 13"/>
          <p:cNvSpPr/>
          <p:nvPr/>
        </p:nvSpPr>
        <p:spPr>
          <a:xfrm>
            <a:off x="2630310" y="2610350"/>
            <a:ext cx="345195" cy="494299"/>
          </a:xfrm>
          <a:custGeom>
            <a:avLst/>
            <a:gdLst/>
            <a:ahLst/>
            <a:cxnLst/>
            <a:rect l="l" t="t" r="r" b="b"/>
            <a:pathLst>
              <a:path w="345195" h="494299">
                <a:moveTo>
                  <a:pt x="217661" y="41"/>
                </a:moveTo>
                <a:cubicBezTo>
                  <a:pt x="236637" y="487"/>
                  <a:pt x="254217" y="3669"/>
                  <a:pt x="270402" y="9584"/>
                </a:cubicBezTo>
                <a:cubicBezTo>
                  <a:pt x="286587" y="15500"/>
                  <a:pt x="300484" y="23928"/>
                  <a:pt x="312093" y="34867"/>
                </a:cubicBezTo>
                <a:cubicBezTo>
                  <a:pt x="323701" y="45806"/>
                  <a:pt x="332463" y="59144"/>
                  <a:pt x="338379" y="74883"/>
                </a:cubicBezTo>
                <a:cubicBezTo>
                  <a:pt x="344295" y="90621"/>
                  <a:pt x="346360" y="108425"/>
                  <a:pt x="344574" y="128294"/>
                </a:cubicBezTo>
                <a:cubicBezTo>
                  <a:pt x="343012" y="145706"/>
                  <a:pt x="338547" y="162394"/>
                  <a:pt x="331180" y="178356"/>
                </a:cubicBezTo>
                <a:cubicBezTo>
                  <a:pt x="323813" y="194317"/>
                  <a:pt x="314771" y="209554"/>
                  <a:pt x="304056" y="224064"/>
                </a:cubicBezTo>
                <a:cubicBezTo>
                  <a:pt x="293340" y="238575"/>
                  <a:pt x="281676" y="252305"/>
                  <a:pt x="269063" y="265253"/>
                </a:cubicBezTo>
                <a:cubicBezTo>
                  <a:pt x="256449" y="278201"/>
                  <a:pt x="244227" y="290367"/>
                  <a:pt x="232395" y="301753"/>
                </a:cubicBezTo>
                <a:lnTo>
                  <a:pt x="83046" y="443735"/>
                </a:lnTo>
                <a:lnTo>
                  <a:pt x="318455" y="443735"/>
                </a:lnTo>
                <a:lnTo>
                  <a:pt x="310418" y="494299"/>
                </a:lnTo>
                <a:lnTo>
                  <a:pt x="0" y="494299"/>
                </a:lnTo>
                <a:lnTo>
                  <a:pt x="7367" y="447083"/>
                </a:lnTo>
                <a:lnTo>
                  <a:pt x="187523" y="271950"/>
                </a:lnTo>
                <a:cubicBezTo>
                  <a:pt x="196676" y="262797"/>
                  <a:pt x="206443" y="253142"/>
                  <a:pt x="216824" y="242984"/>
                </a:cubicBezTo>
                <a:cubicBezTo>
                  <a:pt x="227205" y="232827"/>
                  <a:pt x="236972" y="222055"/>
                  <a:pt x="246124" y="210670"/>
                </a:cubicBezTo>
                <a:cubicBezTo>
                  <a:pt x="255277" y="199285"/>
                  <a:pt x="263203" y="187341"/>
                  <a:pt x="269900" y="174840"/>
                </a:cubicBezTo>
                <a:cubicBezTo>
                  <a:pt x="276597" y="162338"/>
                  <a:pt x="280839" y="149167"/>
                  <a:pt x="282625" y="135326"/>
                </a:cubicBezTo>
                <a:cubicBezTo>
                  <a:pt x="283964" y="123940"/>
                  <a:pt x="283518" y="113169"/>
                  <a:pt x="281285" y="103011"/>
                </a:cubicBezTo>
                <a:cubicBezTo>
                  <a:pt x="279053" y="92854"/>
                  <a:pt x="275034" y="83980"/>
                  <a:pt x="269230" y="76390"/>
                </a:cubicBezTo>
                <a:cubicBezTo>
                  <a:pt x="263426" y="68799"/>
                  <a:pt x="256003" y="62716"/>
                  <a:pt x="246962" y="58140"/>
                </a:cubicBezTo>
                <a:cubicBezTo>
                  <a:pt x="237920" y="53563"/>
                  <a:pt x="227372" y="51052"/>
                  <a:pt x="215317" y="50605"/>
                </a:cubicBezTo>
                <a:cubicBezTo>
                  <a:pt x="199690" y="50159"/>
                  <a:pt x="185626" y="52335"/>
                  <a:pt x="173124" y="57135"/>
                </a:cubicBezTo>
                <a:cubicBezTo>
                  <a:pt x="160623" y="61935"/>
                  <a:pt x="149740" y="68744"/>
                  <a:pt x="140475" y="77562"/>
                </a:cubicBezTo>
                <a:cubicBezTo>
                  <a:pt x="131211" y="86380"/>
                  <a:pt x="123676" y="96984"/>
                  <a:pt x="117872" y="109374"/>
                </a:cubicBezTo>
                <a:cubicBezTo>
                  <a:pt x="112068" y="121764"/>
                  <a:pt x="108161" y="135326"/>
                  <a:pt x="106152" y="150060"/>
                </a:cubicBezTo>
                <a:lnTo>
                  <a:pt x="46211" y="150394"/>
                </a:lnTo>
                <a:cubicBezTo>
                  <a:pt x="48444" y="127624"/>
                  <a:pt x="54304" y="106862"/>
                  <a:pt x="63791" y="88110"/>
                </a:cubicBezTo>
                <a:cubicBezTo>
                  <a:pt x="73279" y="69358"/>
                  <a:pt x="85613" y="53396"/>
                  <a:pt x="100794" y="40224"/>
                </a:cubicBezTo>
                <a:cubicBezTo>
                  <a:pt x="115974" y="27053"/>
                  <a:pt x="133555" y="16951"/>
                  <a:pt x="153535" y="9919"/>
                </a:cubicBezTo>
                <a:cubicBezTo>
                  <a:pt x="173515" y="2887"/>
                  <a:pt x="194890" y="-406"/>
                  <a:pt x="217661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1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55878" y="1568731"/>
            <a:ext cx="385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095997" y="1364282"/>
            <a:ext cx="2179457" cy="4248840"/>
            <a:chOff x="6095997" y="1364282"/>
            <a:chExt cx="2179457" cy="4248840"/>
          </a:xfrm>
        </p:grpSpPr>
        <p:pic>
          <p:nvPicPr>
            <p:cNvPr id="2050" name="Picture 2" descr="http://img.qt.baidu.com/hiapk_news/201611/04/581b74743f389~hiapk_autow600~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1" t="9810" r="33239" b="4412"/>
            <a:stretch/>
          </p:blipFill>
          <p:spPr bwMode="auto">
            <a:xfrm>
              <a:off x="6095997" y="1364282"/>
              <a:ext cx="2179457" cy="42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016" y="1667398"/>
              <a:ext cx="1954534" cy="3474726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88858" y="568163"/>
            <a:ext cx="5245023" cy="5146837"/>
            <a:chOff x="188858" y="568163"/>
            <a:chExt cx="5245023" cy="5146837"/>
          </a:xfrm>
        </p:grpSpPr>
        <p:grpSp>
          <p:nvGrpSpPr>
            <p:cNvPr id="27" name="组合 26"/>
            <p:cNvGrpSpPr/>
            <p:nvPr/>
          </p:nvGrpSpPr>
          <p:grpSpPr>
            <a:xfrm>
              <a:off x="188858" y="568163"/>
              <a:ext cx="5245023" cy="5146837"/>
              <a:chOff x="188858" y="568163"/>
              <a:chExt cx="5245023" cy="514683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88858" y="568163"/>
                <a:ext cx="5245023" cy="5146837"/>
                <a:chOff x="188858" y="568163"/>
                <a:chExt cx="5245023" cy="5146837"/>
              </a:xfrm>
            </p:grpSpPr>
            <p:grpSp>
              <p:nvGrpSpPr>
                <p:cNvPr id="6" name="卡片"/>
                <p:cNvGrpSpPr/>
                <p:nvPr/>
              </p:nvGrpSpPr>
              <p:grpSpPr>
                <a:xfrm>
                  <a:off x="188858" y="568163"/>
                  <a:ext cx="5184000" cy="5146837"/>
                  <a:chOff x="72317" y="568163"/>
                  <a:chExt cx="5184000" cy="5146837"/>
                </a:xfrm>
              </p:grpSpPr>
              <p:sp>
                <p:nvSpPr>
                  <p:cNvPr id="13" name="阴影"/>
                  <p:cNvSpPr/>
                  <p:nvPr/>
                </p:nvSpPr>
                <p:spPr>
                  <a:xfrm>
                    <a:off x="72317" y="568163"/>
                    <a:ext cx="5184000" cy="5146837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317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  <p:sp>
                <p:nvSpPr>
                  <p:cNvPr id="5" name="纸"/>
                  <p:cNvSpPr/>
                  <p:nvPr/>
                </p:nvSpPr>
                <p:spPr>
                  <a:xfrm>
                    <a:off x="379696" y="572878"/>
                    <a:ext cx="4569245" cy="4569245"/>
                  </a:xfrm>
                  <a:prstGeom prst="roundRect">
                    <a:avLst>
                      <a:gd name="adj" fmla="val 971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77800" dist="63500" dir="5400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 dirty="0"/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>
                  <a:off x="4713881" y="4150573"/>
                  <a:ext cx="720000" cy="728400"/>
                  <a:chOff x="4713881" y="4150573"/>
                  <a:chExt cx="720000" cy="728400"/>
                </a:xfrm>
              </p:grpSpPr>
              <p:sp>
                <p:nvSpPr>
                  <p:cNvPr id="19" name="椭圆 18"/>
                  <p:cNvSpPr/>
                  <p:nvPr/>
                </p:nvSpPr>
                <p:spPr>
                  <a:xfrm>
                    <a:off x="4713881" y="4158973"/>
                    <a:ext cx="720000" cy="720000"/>
                  </a:xfrm>
                  <a:prstGeom prst="ellipse">
                    <a:avLst/>
                  </a:prstGeom>
                  <a:solidFill>
                    <a:schemeClr val="tx1">
                      <a:alpha val="25000"/>
                    </a:schemeClr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4777196" y="4150573"/>
                    <a:ext cx="576000" cy="576000"/>
                    <a:chOff x="4777480" y="4150573"/>
                    <a:chExt cx="576000" cy="576000"/>
                  </a:xfrm>
                </p:grpSpPr>
                <p:sp>
                  <p:nvSpPr>
                    <p:cNvPr id="8" name="椭圆 7"/>
                    <p:cNvSpPr/>
                    <p:nvPr/>
                  </p:nvSpPr>
                  <p:spPr>
                    <a:xfrm>
                      <a:off x="4777480" y="4150573"/>
                      <a:ext cx="576000" cy="576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254000" algn="ctr" rotWithShape="0">
                        <a:prstClr val="black">
                          <a:alpha val="6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17" name="图片 1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54980" y="4330573"/>
                      <a:ext cx="216000" cy="216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16" name="文本框 15"/>
              <p:cNvSpPr txBox="1"/>
              <p:nvPr/>
            </p:nvSpPr>
            <p:spPr>
              <a:xfrm>
                <a:off x="855878" y="922409"/>
                <a:ext cx="1433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思源黑体 CN Bold" panose="02010600030101010101" charset="-122"/>
                    <a:ea typeface="思源黑体 CN Bold" panose="02010600030101010101" charset="-122"/>
                  </a:rPr>
                  <a:t>人脸检测</a:t>
                </a:r>
                <a:endParaRPr lang="zh-CN" altLang="en-US" sz="2400" b="1" dirty="0">
                  <a:latin typeface="思源黑体 CN Bold" panose="02010600030101010101" charset="-122"/>
                  <a:ea typeface="思源黑体 CN Bold" panose="02010600030101010101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10046" y="1573659"/>
              <a:ext cx="386715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在动态识别中，现采用的是对视频流中每帧图片进行人脸</a:t>
              </a:r>
              <a:r>
                <a:rPr lang="zh-CN" altLang="en-US" dirty="0" smtClean="0"/>
                <a:t>识别，</a:t>
              </a:r>
              <a:r>
                <a:rPr lang="zh-CN" altLang="en-US" dirty="0"/>
                <a:t>动态查找</a:t>
              </a:r>
              <a:r>
                <a:rPr lang="zh-CN" altLang="en-US" dirty="0" smtClean="0"/>
                <a:t>人脸。</a:t>
              </a:r>
              <a:endParaRPr lang="en-US" altLang="zh-CN" dirty="0" smtClean="0"/>
            </a:p>
            <a:p>
              <a:r>
                <a:rPr lang="zh-CN" altLang="en-US" dirty="0"/>
                <a:t>考虑手机处理器性能，可适当降低处理帧</a:t>
              </a:r>
              <a:r>
                <a:rPr lang="zh-CN" altLang="en-US" dirty="0" smtClean="0"/>
                <a:t>数，比如跳五帧识别一帧，这样可以在不影响正常使用的前提下保证识别的正确率。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84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55878" y="1568731"/>
            <a:ext cx="385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" name="卡片"/>
          <p:cNvGrpSpPr/>
          <p:nvPr/>
        </p:nvGrpSpPr>
        <p:grpSpPr>
          <a:xfrm>
            <a:off x="494540" y="797065"/>
            <a:ext cx="8140640" cy="4917935"/>
            <a:chOff x="540232" y="752820"/>
            <a:chExt cx="8140640" cy="4917935"/>
          </a:xfrm>
        </p:grpSpPr>
        <p:sp>
          <p:nvSpPr>
            <p:cNvPr id="13" name="阴影"/>
            <p:cNvSpPr/>
            <p:nvPr/>
          </p:nvSpPr>
          <p:spPr>
            <a:xfrm>
              <a:off x="665123" y="752820"/>
              <a:ext cx="8015749" cy="4917935"/>
            </a:xfrm>
            <a:prstGeom prst="roundRect">
              <a:avLst>
                <a:gd name="adj" fmla="val 971"/>
              </a:avLst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5" name="纸"/>
            <p:cNvSpPr/>
            <p:nvPr/>
          </p:nvSpPr>
          <p:spPr>
            <a:xfrm>
              <a:off x="540232" y="752820"/>
              <a:ext cx="8030027" cy="4581381"/>
            </a:xfrm>
            <a:prstGeom prst="roundRect">
              <a:avLst>
                <a:gd name="adj" fmla="val 971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94540" y="208730"/>
            <a:ext cx="388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动态</a:t>
            </a:r>
            <a:r>
              <a:rPr lang="zh-CN" altLang="en-US" sz="2400" b="1" dirty="0" smtClean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人脸识别（</a:t>
            </a:r>
            <a:r>
              <a:rPr lang="en-US" altLang="zh-CN" sz="2400" b="1" dirty="0" smtClean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ongoing</a:t>
            </a:r>
            <a:r>
              <a:rPr lang="zh-CN" altLang="en-US" sz="2400" b="1" dirty="0" smtClean="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773" y="1127789"/>
            <a:ext cx="677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本应用程序的完全体，在进行识别的时候可以实时与服务器进行交流，返回识别的结果并输出到屏幕上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>
          <a:xfrm>
            <a:off x="1505324" y="1774120"/>
            <a:ext cx="6133352" cy="31343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4425" y="2019300"/>
            <a:ext cx="4495800" cy="170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难点：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时间紧任务重，工程量大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没有足够强大后端支持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相关知识和开发经验不足，难以开发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0224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25521 -0.1772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-8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Material">
      <a:dk1>
        <a:sysClr val="windowText" lastClr="000000"/>
      </a:dk1>
      <a:lt1>
        <a:sysClr val="window" lastClr="FFFFFF"/>
      </a:lt1>
      <a:dk2>
        <a:srgbClr val="5F7C8A"/>
      </a:dk2>
      <a:lt2>
        <a:srgbClr val="E7E6E6"/>
      </a:lt2>
      <a:accent1>
        <a:srgbClr val="3E50B4"/>
      </a:accent1>
      <a:accent2>
        <a:srgbClr val="4BAE4F"/>
      </a:accent2>
      <a:accent3>
        <a:srgbClr val="FEC006"/>
      </a:accent3>
      <a:accent4>
        <a:srgbClr val="E81D62"/>
      </a:accent4>
      <a:accent5>
        <a:srgbClr val="FE5621"/>
      </a:accent5>
      <a:accent6>
        <a:srgbClr val="CCDB38"/>
      </a:accent6>
      <a:hlink>
        <a:srgbClr val="00B0F0"/>
      </a:hlink>
      <a:folHlink>
        <a:srgbClr val="7030A0"/>
      </a:folHlink>
    </a:clrScheme>
    <a:fontScheme name="Material">
      <a:majorFont>
        <a:latin typeface="Roboto Light"/>
        <a:ea typeface="思源黑体 CN Light"/>
        <a:cs typeface=""/>
      </a:majorFont>
      <a:minorFont>
        <a:latin typeface="Roboto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</TotalTime>
  <Words>553</Words>
  <Application>Microsoft Office PowerPoint</Application>
  <PresentationFormat>全屏显示(16:10)</PresentationFormat>
  <Paragraphs>52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Roboto</vt:lpstr>
      <vt:lpstr>思源黑体 CN Regular</vt:lpstr>
      <vt:lpstr>思源黑体 CN Light</vt:lpstr>
      <vt:lpstr>Roboto Condensed Bold</vt:lpstr>
      <vt:lpstr>Roboto Light</vt:lpstr>
      <vt:lpstr>等线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陈宇风</dc:creator>
  <cp:lastModifiedBy>卢 嵩</cp:lastModifiedBy>
  <cp:revision>102</cp:revision>
  <dcterms:created xsi:type="dcterms:W3CDTF">2016-07-24T11:19:07Z</dcterms:created>
  <dcterms:modified xsi:type="dcterms:W3CDTF">2018-09-11T17:24:58Z</dcterms:modified>
</cp:coreProperties>
</file>